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  <p:embeddedFont>
      <p:font typeface="Montserra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Montserrat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6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8.xml"/><Relationship Id="rId66" Type="http://schemas.openxmlformats.org/officeDocument/2006/relationships/font" Target="fonts/Lato-boldItalic.fntdata"/><Relationship Id="rId21" Type="http://schemas.openxmlformats.org/officeDocument/2006/relationships/slide" Target="slides/slide17.xml"/><Relationship Id="rId65" Type="http://schemas.openxmlformats.org/officeDocument/2006/relationships/font" Target="fonts/Lato-italic.fntdata"/><Relationship Id="rId24" Type="http://schemas.openxmlformats.org/officeDocument/2006/relationships/slide" Target="slides/slide20.xml"/><Relationship Id="rId68" Type="http://schemas.openxmlformats.org/officeDocument/2006/relationships/font" Target="fonts/Montserrat-bold.fntdata"/><Relationship Id="rId23" Type="http://schemas.openxmlformats.org/officeDocument/2006/relationships/slide" Target="slides/slide19.xml"/><Relationship Id="rId67" Type="http://schemas.openxmlformats.org/officeDocument/2006/relationships/font" Target="fonts/Montserrat-regular.fntdata"/><Relationship Id="rId60" Type="http://schemas.openxmlformats.org/officeDocument/2006/relationships/font" Target="fonts/Raleway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ontserra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aleway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Relationship Id="rId6" Type="http://schemas.openxmlformats.org/officeDocument/2006/relationships/hyperlink" Target="#slide=id.g1f88252dc4_0_83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Relationship Id="rId6" Type="http://schemas.openxmlformats.org/officeDocument/2006/relationships/hyperlink" Target="#slide=id.g1f88252dc4_0_83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Shape 1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Shape 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latin typeface="Raleway"/>
                <a:ea typeface="Raleway"/>
                <a:cs typeface="Raleway"/>
                <a:sym typeface="Raleway"/>
              </a:rPr>
              <a:t>保密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latin typeface="Raleway"/>
                <a:ea typeface="Raleway"/>
                <a:cs typeface="Raleway"/>
                <a:sym typeface="Raleway"/>
              </a:rPr>
              <a:t>针</a:t>
            </a:r>
            <a:r>
              <a:rPr b="1" lang="zh-HK" sz="600">
                <a:latin typeface="Raleway"/>
                <a:ea typeface="Raleway"/>
                <a:cs typeface="Raleway"/>
                <a:sym typeface="Raleway"/>
              </a:rPr>
              <a:t>对公司名称</a:t>
            </a:r>
            <a:r>
              <a:rPr lang="zh-HK" sz="600">
                <a:latin typeface="Raleway"/>
                <a:ea typeface="Raleway"/>
                <a:cs typeface="Raleway"/>
                <a:sym typeface="Raleway"/>
              </a:rPr>
              <a:t>自定义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latin typeface="Raleway"/>
                <a:ea typeface="Raleway"/>
                <a:cs typeface="Raleway"/>
                <a:sym typeface="Raleway"/>
              </a:rPr>
              <a:t>版本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Shape 11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Shape 116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Shape 117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Shape 118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Shape 1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Shape 12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Shape 130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Shape 136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Shape 137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Shape 138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Shape 143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Shape 147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Shape 148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Shape 149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Shape 15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Shape 15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Shape 15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保密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针</a:t>
            </a:r>
            <a:r>
              <a:rPr b="1"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对公司名称</a:t>
            </a: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自定义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版本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Shape 16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Shape 16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Shape 170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Shape 171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Shape 2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Shape 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Shape 31">
            <a:hlinkClick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Shape 32">
            <a:hlinkClick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Shape 33">
            <a:hlinkClick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Shape 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Shape 42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Shape 43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Shape 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Shape 5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Shape 5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Shape 5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Shape 60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Shape 61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Shape 6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Shape 69">
            <a:hlinkClick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Shape 70">
            <a:hlinkClick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Shape 71">
            <a:hlinkClick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Shape 72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Shape 8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Shape 8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Shape 8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Shape 94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Shape 95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Shape 96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Shape 10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Shape 106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Shape 107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Shape 108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450"/>
            <a:ext cx="9144000" cy="467089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729575" y="549125"/>
            <a:ext cx="79350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b="1" lang="zh-HK" sz="4800">
                <a:latin typeface="Raleway"/>
                <a:ea typeface="Raleway"/>
                <a:cs typeface="Raleway"/>
                <a:sym typeface="Raleway"/>
              </a:rPr>
            </a:br>
            <a:r>
              <a:rPr b="1" lang="zh-HK" sz="4800">
                <a:latin typeface="Raleway"/>
                <a:ea typeface="Raleway"/>
                <a:cs typeface="Raleway"/>
                <a:sym typeface="Raleway"/>
              </a:rPr>
              <a:t>JDBC and Hibernate</a:t>
            </a:r>
            <a:endParaRPr b="1" sz="42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3985188" y="2263619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Xincheng Yang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1. Load the driver</a:t>
            </a:r>
            <a:endParaRPr/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779775" y="1938925"/>
            <a:ext cx="7448100" cy="29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use a JDBC driver, we must first register it in the JDBC DriverManager.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This is usually done by loading the driver class using the forName method of the class called Class.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try {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Class.forName("com.mysql.jdbc.Driver"); 		// Load mysql driver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Class.forName("oracle.jdbc.driver.OracleDriver"); //Load oracle driver,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} catch (ClassNotFoundException cnfe) {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System.out.println("Error loading driver: " + cnfe);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}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730725" y="1318650"/>
            <a:ext cx="6097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2. Define the connetion URL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72" y="3184597"/>
            <a:ext cx="4808450" cy="17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>
            <p:ph idx="1" type="body"/>
          </p:nvPr>
        </p:nvSpPr>
        <p:spPr>
          <a:xfrm>
            <a:off x="730725" y="2005500"/>
            <a:ext cx="80829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identify a given connection to a database, DBMS use a URL (Universal Resource Locator) address format. This address usually takes the form: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jdbc:driver:database</a:t>
            </a:r>
            <a:b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3. Establish connection and statement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779775" y="1938925"/>
            <a:ext cx="7448100" cy="3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establish a connection, you must provide the username and password to access the database.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You can either provide the required information in connection URL or method parameters 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String url = “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jdbc:mysql://127.0.0.1:3306/testdb?user=root&amp;password=pwd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”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Connection conn = 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DriverMagager.getConnection(url);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String url = “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jdbc:oracle:thin:@localhost:1521:orcl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”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Connection conn = DriverMagager.getConnection(url, "root", "pwd"); 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4. Create Statement</a:t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779775" y="1938925"/>
            <a:ext cx="7448100" cy="29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You can create statement or 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preparedstatement 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prepared statement, you can set parameters.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Statement stmt= conn.createStatement();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		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String sql = “SELECT id FROM Student WHERE id=? AND name=?”;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Statement pstmt= conn.prepareStatement(sql);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pstmt.setInt(1, 123);		// 1 will replace the first ‘?’ with 123.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pstmt.setString(2, “Omar”);  // 2 will replace the second ‘?’ with ‘Omar’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5. Execute query</a:t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779775" y="1938925"/>
            <a:ext cx="7448100" cy="33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You can execute query base on statement or preparedstatement 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create table/drop table/insert/update, you can use execute() or executeUpdate().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query data, you need use executeQuery().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String sql = “SELECT * FROM Student”;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ResultSet rs = </a:t>
            </a: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stmt.executeQuery(sql);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String sql = “DELETE FROM Student WHERE id=?”;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Statement pstmt= conn.prepareStatement(sql);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pstmt.setInt(1, 123);		// 1 will replace the first ‘?’ with 123.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pstmt.executeUpdate();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727650" y="1283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6. ResultSet</a:t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779775" y="1786525"/>
            <a:ext cx="7989900" cy="33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ResultSet 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is a set for query results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Get data based on type:  get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String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zh-HK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param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), get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zh-HK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param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), get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Date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zh-HK" sz="14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param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)....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Get data based on column index or column name：get</a:t>
            </a:r>
            <a:r>
              <a:rPr lang="zh-HK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Type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(1)</a:t>
            </a:r>
            <a:r>
              <a:rPr lang="zh-HK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get</a:t>
            </a:r>
            <a:r>
              <a:rPr lang="zh-HK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Type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(“StudentID”)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Combine datatype and column parameter: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String sql = “SELECT * FROM Student”;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ResultSet rs = stmt.executeQuery(sql);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while(</a:t>
            </a: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rs</a:t>
            </a: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.next()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 { 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	Int id =</a:t>
            </a: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rs.getInt(1);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	String name = </a:t>
            </a: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rs.getString(“name”)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	System.out.println(“id=” + id + “, name=” + name);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}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727650" y="1283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6. ResultSet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779775" y="1705125"/>
            <a:ext cx="7989900" cy="3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ResultSet rs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Get rows 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Get MetaData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Columns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ColumnName &amp; ColumnType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Code: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int row = 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rs.getRow();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ResultSetMetaData meta = rs.getMetaData();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For(int i = 0; i &lt; meta.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getColumnCount(); i++) {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	System.out.println(meta.getColumnName(i));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System.out.println(meta.getColumnTypeName(i));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}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727650" y="1283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7. Close connection</a:t>
            </a:r>
            <a:endParaRPr/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783375" y="2256850"/>
            <a:ext cx="79863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Don’t forget close connection!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Connection conn = null;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…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/* Execute sql commands with jdbc */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...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conn.close();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/>
              <a:t>JDBC Demo</a:t>
            </a:r>
            <a:endParaRPr sz="1200"/>
          </a:p>
        </p:txBody>
      </p:sp>
      <p:sp>
        <p:nvSpPr>
          <p:cNvPr id="292" name="Shape 292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000">
                <a:solidFill>
                  <a:srgbClr val="FFFFFF"/>
                </a:solidFill>
              </a:rPr>
              <a:t>Demo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/>
              <a:t>Hibernate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Outline</a:t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943590" y="1953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1390500" y="1845175"/>
            <a:ext cx="28329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800"/>
              <a:t>JDBC &amp; ODBC</a:t>
            </a:r>
            <a:endParaRPr b="1" sz="18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Introduction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Architecture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Grammar</a:t>
            </a: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Execution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zh-HK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zh-HK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Grammar</a:t>
            </a:r>
            <a:endParaRPr b="1" sz="1100"/>
          </a:p>
        </p:txBody>
      </p:sp>
      <p:sp>
        <p:nvSpPr>
          <p:cNvPr id="186" name="Shape 186"/>
          <p:cNvSpPr/>
          <p:nvPr/>
        </p:nvSpPr>
        <p:spPr>
          <a:xfrm>
            <a:off x="943590" y="34802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390500" y="3403975"/>
            <a:ext cx="3541800" cy="17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800"/>
              <a:t>Hibernate</a:t>
            </a:r>
            <a:endParaRPr b="1" sz="18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Introduction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Architecture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Grammar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Data mapping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8" name="Shape 188"/>
          <p:cNvSpPr/>
          <p:nvPr/>
        </p:nvSpPr>
        <p:spPr>
          <a:xfrm>
            <a:off x="4786009" y="1953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5231300" y="1845175"/>
            <a:ext cx="3963000" cy="16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800"/>
              <a:t>Hibernate Advanced</a:t>
            </a:r>
            <a:endParaRPr b="1" sz="18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Auto DDL and Reverse engineering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HQL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Connection Pool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Reflection (Java advanced)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Annotation (Java advanced)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0" name="Shape 190"/>
          <p:cNvSpPr/>
          <p:nvPr/>
        </p:nvSpPr>
        <p:spPr>
          <a:xfrm>
            <a:off x="4786009" y="34802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5231300" y="3384100"/>
            <a:ext cx="39126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800"/>
              <a:t>Simple Hibernate Implementation</a:t>
            </a:r>
            <a:endParaRPr b="1" sz="18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Configuration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SessionFactory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Session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Annotations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sz="1400"/>
              <a:t>Data mapping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Why Hibernate?</a:t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1297500" y="1813963"/>
            <a:ext cx="71229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>
                <a:solidFill>
                  <a:srgbClr val="000000"/>
                </a:solidFill>
              </a:rPr>
              <a:t>Suppose we build a project with a database.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>
                <a:solidFill>
                  <a:srgbClr val="000000"/>
                </a:solidFill>
              </a:rPr>
              <a:t>Now we have Java objects(E.g., Student).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>
                <a:solidFill>
                  <a:srgbClr val="000000"/>
                </a:solidFill>
              </a:rPr>
              <a:t>Q: How to map the entities in database to Java objects?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1633200" y="2545675"/>
            <a:ext cx="764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Answer: 1. </a:t>
            </a:r>
            <a:r>
              <a:rPr b="1" i="1" lang="zh-HK">
                <a:solidFill>
                  <a:srgbClr val="FF0000"/>
                </a:solidFill>
              </a:rPr>
              <a:t>Manually</a:t>
            </a:r>
            <a:r>
              <a:rPr b="1" i="1" lang="zh-HK"/>
              <a:t> add data </a:t>
            </a:r>
            <a:r>
              <a:rPr b="1" i="1" lang="zh-HK">
                <a:solidFill>
                  <a:srgbClr val="FF0000"/>
                </a:solidFill>
              </a:rPr>
              <a:t>column by column</a:t>
            </a:r>
            <a:r>
              <a:rPr b="1" i="1" lang="zh-HK"/>
              <a:t> based on JDBC</a:t>
            </a:r>
            <a:endParaRPr b="1" i="1"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      2. Hibernate map </a:t>
            </a:r>
            <a:r>
              <a:rPr b="1" i="1" lang="zh-HK">
                <a:solidFill>
                  <a:srgbClr val="FF0000"/>
                </a:solidFill>
              </a:rPr>
              <a:t>automatically</a:t>
            </a:r>
            <a:r>
              <a:rPr b="1" i="1" lang="zh-HK"/>
              <a:t>(Data-Mapping)</a:t>
            </a:r>
            <a:endParaRPr b="1" i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305" name="Shape 305"/>
          <p:cNvSpPr txBox="1"/>
          <p:nvPr/>
        </p:nvSpPr>
        <p:spPr>
          <a:xfrm>
            <a:off x="1297500" y="3044400"/>
            <a:ext cx="70389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Suppose we have 100 java objects in a project. (E.g., Student, Teacher, TA …)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We need manipulate each java object by our program with JDBC. For each object we need write Insert/Update/Delete functions.(For simply this problem, we do not consider Query)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Q:  How many SQL commands do we need for our program?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	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1795225" y="4178450"/>
            <a:ext cx="62058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Answer with JDBC:  100 * 3 = </a:t>
            </a:r>
            <a:r>
              <a:rPr b="1" i="1" lang="zh-HK">
                <a:solidFill>
                  <a:srgbClr val="FF0000"/>
                </a:solidFill>
              </a:rPr>
              <a:t>300</a:t>
            </a:r>
            <a:r>
              <a:rPr b="1" i="1" lang="zh-HK"/>
              <a:t>.           </a:t>
            </a:r>
            <a:endParaRPr b="1" i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Answer with Hibernate: </a:t>
            </a:r>
            <a:r>
              <a:rPr b="1" i="1" lang="zh-HK">
                <a:solidFill>
                  <a:srgbClr val="FF0000"/>
                </a:solidFill>
              </a:rPr>
              <a:t>0</a:t>
            </a:r>
            <a:r>
              <a:rPr b="1" i="1" lang="zh-HK"/>
              <a:t>  (Data-Mapping)</a:t>
            </a:r>
            <a:endParaRPr b="1" i="1"/>
          </a:p>
        </p:txBody>
      </p:sp>
      <p:sp>
        <p:nvSpPr>
          <p:cNvPr id="307" name="Shape 307"/>
          <p:cNvSpPr/>
          <p:nvPr/>
        </p:nvSpPr>
        <p:spPr>
          <a:xfrm>
            <a:off x="1025140" y="19212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1025140" y="3080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Why Hibernate?</a:t>
            </a:r>
            <a:endParaRPr/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1297500" y="1813975"/>
            <a:ext cx="75693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>
                <a:solidFill>
                  <a:srgbClr val="000000"/>
                </a:solidFill>
              </a:rPr>
              <a:t>Suppose we build a project with a database, with 100 tables and 100 java objects.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>
                <a:solidFill>
                  <a:srgbClr val="000000"/>
                </a:solidFill>
              </a:rPr>
              <a:t>Q: Do we need to write program for both side? (100 for create table, 100 for write java object)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1536875" y="2381925"/>
            <a:ext cx="7569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JDBC:</a:t>
            </a:r>
            <a:r>
              <a:rPr b="1" i="1" lang="zh-HK"/>
              <a:t> We need </a:t>
            </a:r>
            <a:r>
              <a:rPr b="1" i="1" lang="zh-HK">
                <a:solidFill>
                  <a:srgbClr val="FF0000"/>
                </a:solidFill>
              </a:rPr>
              <a:t>Both</a:t>
            </a:r>
            <a:r>
              <a:rPr b="1" i="1" lang="zh-HK"/>
              <a:t> create tables and Java objects.</a:t>
            </a:r>
            <a:endParaRPr b="1" i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Hibernate: We need </a:t>
            </a:r>
            <a:r>
              <a:rPr b="1" i="1" lang="zh-HK">
                <a:solidFill>
                  <a:srgbClr val="FF0000"/>
                </a:solidFill>
              </a:rPr>
              <a:t>Either </a:t>
            </a:r>
            <a:r>
              <a:rPr b="1" i="1" lang="zh-HK"/>
              <a:t>tables </a:t>
            </a:r>
            <a:r>
              <a:rPr b="1" i="1" lang="zh-HK">
                <a:solidFill>
                  <a:srgbClr val="FF0000"/>
                </a:solidFill>
              </a:rPr>
              <a:t>or </a:t>
            </a:r>
            <a:r>
              <a:rPr b="1" i="1" lang="zh-HK"/>
              <a:t>Java objects(</a:t>
            </a:r>
            <a:r>
              <a:rPr b="1" i="1" lang="zh-HK"/>
              <a:t>Auto-DDL or Reverse-Engineering)</a:t>
            </a:r>
            <a:r>
              <a:rPr b="1" i="1" lang="zh-HK"/>
              <a:t>.</a:t>
            </a:r>
            <a:endParaRPr b="1" i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316" name="Shape 316"/>
          <p:cNvSpPr txBox="1"/>
          <p:nvPr/>
        </p:nvSpPr>
        <p:spPr>
          <a:xfrm>
            <a:off x="1297500" y="3090125"/>
            <a:ext cx="7425000" cy="19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b="1" lang="zh-HK" sz="1300">
                <a:latin typeface="Lato"/>
                <a:ea typeface="Lato"/>
                <a:cs typeface="Lato"/>
                <a:sym typeface="Lato"/>
              </a:rPr>
              <a:t>(Different database have its specified grammar)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Suppose we already have a project, which is build based on Oracle database and we use Oracle JDBC.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In our program, we automatically increase the student id by Oracle database(sequence mechanism).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Now we plan to move data to MySQL database, because we do not have funding for this project and we can not afford Oracle database.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Q:  How many lines of code do we need to modify in our program for this data migration?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	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1785600" y="4708200"/>
            <a:ext cx="7038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JDBC</a:t>
            </a:r>
            <a:r>
              <a:rPr b="1" i="1" lang="zh-HK"/>
              <a:t>: </a:t>
            </a:r>
            <a:r>
              <a:rPr b="1" i="1" lang="zh-HK">
                <a:solidFill>
                  <a:srgbClr val="FF0000"/>
                </a:solidFill>
              </a:rPr>
              <a:t>We do not know</a:t>
            </a:r>
            <a:r>
              <a:rPr b="1" i="1" lang="zh-HK"/>
              <a:t>.           Hibernate:</a:t>
            </a:r>
            <a:r>
              <a:rPr b="1" i="1" lang="zh-HK">
                <a:solidFill>
                  <a:srgbClr val="FF0000"/>
                </a:solidFill>
              </a:rPr>
              <a:t>0</a:t>
            </a:r>
            <a:r>
              <a:rPr b="1" i="1" lang="zh-HK"/>
              <a:t> lines of code(Factory design pattern)</a:t>
            </a:r>
            <a:endParaRPr b="1" i="1"/>
          </a:p>
        </p:txBody>
      </p:sp>
      <p:sp>
        <p:nvSpPr>
          <p:cNvPr id="318" name="Shape 318"/>
          <p:cNvSpPr/>
          <p:nvPr/>
        </p:nvSpPr>
        <p:spPr>
          <a:xfrm>
            <a:off x="1058434" y="1876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1058434" y="32210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Hibernate Mapping</a:t>
            </a:r>
            <a:endParaRPr/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1297500" y="1966363"/>
            <a:ext cx="71229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>
                <a:solidFill>
                  <a:srgbClr val="000000"/>
                </a:solidFill>
              </a:rPr>
              <a:t>Assume we have:</a:t>
            </a:r>
            <a:endParaRPr>
              <a:solidFill>
                <a:srgbClr val="000000"/>
              </a:solidFill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zh-HK">
                <a:solidFill>
                  <a:srgbClr val="000000"/>
                </a:solidFill>
              </a:rPr>
              <a:t>Database: Enroll(</a:t>
            </a:r>
            <a:r>
              <a:rPr lang="zh-HK" u="sng">
                <a:solidFill>
                  <a:srgbClr val="000000"/>
                </a:solidFill>
              </a:rPr>
              <a:t>enrollId</a:t>
            </a:r>
            <a:r>
              <a:rPr lang="zh-HK">
                <a:solidFill>
                  <a:srgbClr val="000000"/>
                </a:solidFill>
              </a:rPr>
              <a:t>, </a:t>
            </a:r>
            <a:r>
              <a:rPr lang="zh-HK">
                <a:solidFill>
                  <a:srgbClr val="FF0000"/>
                </a:solidFill>
              </a:rPr>
              <a:t>studentId, courseId</a:t>
            </a:r>
            <a:r>
              <a:rPr lang="zh-HK">
                <a:solidFill>
                  <a:srgbClr val="000000"/>
                </a:solidFill>
              </a:rPr>
              <a:t>), Student(</a:t>
            </a:r>
            <a:r>
              <a:rPr lang="zh-HK" u="sng">
                <a:solidFill>
                  <a:srgbClr val="000000"/>
                </a:solidFill>
              </a:rPr>
              <a:t>studentId</a:t>
            </a:r>
            <a:r>
              <a:rPr lang="zh-HK">
                <a:solidFill>
                  <a:srgbClr val="000000"/>
                </a:solidFill>
              </a:rPr>
              <a:t>, name), Course(</a:t>
            </a:r>
            <a:r>
              <a:rPr lang="zh-HK" u="sng">
                <a:solidFill>
                  <a:srgbClr val="000000"/>
                </a:solidFill>
              </a:rPr>
              <a:t>courseId</a:t>
            </a:r>
            <a:r>
              <a:rPr lang="zh-HK">
                <a:solidFill>
                  <a:srgbClr val="000000"/>
                </a:solidFill>
              </a:rPr>
              <a:t>, name)</a:t>
            </a:r>
            <a:endParaRPr>
              <a:solidFill>
                <a:srgbClr val="000000"/>
              </a:solidFill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zh-HK">
                <a:solidFill>
                  <a:srgbClr val="000000"/>
                </a:solidFill>
              </a:rPr>
              <a:t>Java:  </a:t>
            </a:r>
            <a:r>
              <a:rPr lang="zh-HK">
                <a:solidFill>
                  <a:srgbClr val="000000"/>
                </a:solidFill>
              </a:rPr>
              <a:t> Enroll(eid, </a:t>
            </a:r>
            <a:r>
              <a:rPr lang="zh-HK">
                <a:solidFill>
                  <a:srgbClr val="FF0000"/>
                </a:solidFill>
              </a:rPr>
              <a:t>List&lt;Student&gt;, Course</a:t>
            </a:r>
            <a:r>
              <a:rPr lang="zh-HK">
                <a:solidFill>
                  <a:srgbClr val="000000"/>
                </a:solidFill>
              </a:rPr>
              <a:t>), Student(id, name), Course(id, name)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1519500" y="2821888"/>
            <a:ext cx="6253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Hibernate provides</a:t>
            </a:r>
            <a:endParaRPr b="1" i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327" name="Shape 327"/>
          <p:cNvSpPr txBox="1"/>
          <p:nvPr/>
        </p:nvSpPr>
        <p:spPr>
          <a:xfrm>
            <a:off x="1339500" y="3291000"/>
            <a:ext cx="70389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Entities, foreign key relationship in database &lt;--mapping to --&gt; Java Object, which is configurable.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XML mapping strategy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Annotation mapping strategy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	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Hibernate Architecture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zh-HK"/>
              <a:t>01</a:t>
            </a:r>
            <a:endParaRPr b="0"/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</a:t>
            </a:r>
            <a:r>
              <a:rPr b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consists of two parts: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i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objects for hibernate framework</a:t>
            </a:r>
            <a:endParaRPr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i="1" lang="zh-HK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Session, SessionFactory etc.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i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API used by hibernate.</a:t>
            </a:r>
            <a:endParaRPr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i="1" lang="zh-HK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JDBC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i="1" lang="zh-HK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JNDI</a:t>
            </a:r>
            <a:r>
              <a:rPr i="1" lang="zh-HK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(Java Naming and Directory Interface)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i="1" lang="zh-HK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JTA(Java Transaction Api)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1473275"/>
            <a:ext cx="4514701" cy="31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000000"/>
                </a:solidFill>
              </a:rPr>
              <a:t>6</a:t>
            </a:r>
            <a:r>
              <a:rPr lang="zh-HK">
                <a:solidFill>
                  <a:srgbClr val="000000"/>
                </a:solidFill>
              </a:rPr>
              <a:t> Steps in using Hibernate</a:t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847350" y="2438325"/>
            <a:ext cx="3554100" cy="18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1. Load the configuration file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2. Create SessionFactory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3. Get Session from SessionFactory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4. Access database:</a:t>
            </a:r>
            <a:endParaRPr b="1" sz="14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4.1 Update or save an object</a:t>
            </a:r>
            <a:endParaRPr b="1" sz="14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4.2 Execute</a:t>
            </a:r>
            <a:r>
              <a:rPr b="1" lang="zh-HK" sz="1400"/>
              <a:t> a HQL/SQL query 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5. Get the results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6. Close the Session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875" y="1027125"/>
            <a:ext cx="4437751" cy="38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0. Install Hibernate</a:t>
            </a:r>
            <a:endParaRPr/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1295325" y="2078875"/>
            <a:ext cx="7448100" cy="29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use Hibernate, we must Install hibernate by download or install from the internet 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 d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emo here, you can follow the turtorial from google.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Option 1. 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Download essential libarary(Hibernate.jar) only. 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■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Manually download from google and install.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■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Maven, gradle, ant etc.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Option 2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Download Jboss tools in eclipse marketplace(Jboss tools contains hibernate tools, which includes reverse engineering etc.):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■"/>
            </a:pPr>
            <a:r>
              <a:rPr lang="zh-HK" sz="1400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https://marketplace.eclipse.org/content/jboss-tools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592900" y="1905475"/>
            <a:ext cx="36192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access database, we must load a configuration file.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configuration file can be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.properties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format 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XML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format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Code to 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load configuration: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2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Import org.hibernate.cfg.Configuration;</a:t>
            </a:r>
            <a:endParaRPr b="1" sz="12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2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Configuration cfg = new Configuration().configure(“FILE PATH”)</a:t>
            </a: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;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200" y="1872725"/>
            <a:ext cx="4768263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213" y="2937453"/>
            <a:ext cx="5049799" cy="20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>
            <p:ph type="title"/>
          </p:nvPr>
        </p:nvSpPr>
        <p:spPr>
          <a:xfrm>
            <a:off x="729450" y="1318650"/>
            <a:ext cx="366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1. Configuration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729450" y="1318650"/>
            <a:ext cx="8175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2&amp;3. Create SessionFactory and Get Session</a:t>
            </a:r>
            <a:endParaRPr/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25675" y="1853850"/>
            <a:ext cx="86169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use SessionFactory, we must have a configuration file.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This is usually done by loading the driver class using the forName method of the class called Class.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1.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Configuration cfg = new Configuration().configure(“FILE PATH”);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SessionFactory sf = cfg.buildSessionFactory();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Session session = .openSession();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2.	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SessionFactory sf = new Configuration().configure().buildSessionFactory();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Session session = sf.openSession();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Not recommend(When close(), we may have connection pool release problem)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Session session = new Configuration().configure(“PATH”).buildSessionFactory().openSession();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592900" y="1905475"/>
            <a:ext cx="59718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Assume we have TeachAssitant object.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Fields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id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name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TeachAssitant ta = new TeachAssitant(1, “mike”);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Insert/update this object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session.save(ta)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;     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// Return primary key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Delete this object: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session.delete(ta);  // Return # records deleted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7" name="Shape 367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4.1 &amp; 5 Insert/Update/Delete</a:t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025" y="2367800"/>
            <a:ext cx="4098525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5084025" y="1917025"/>
            <a:ext cx="1836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>
                <a:solidFill>
                  <a:srgbClr val="FF0000"/>
                </a:solidFill>
              </a:rPr>
              <a:t>Compare to JDBC: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5215200" y="3444825"/>
            <a:ext cx="1955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>
                <a:solidFill>
                  <a:srgbClr val="FF0000"/>
                </a:solidFill>
              </a:rPr>
              <a:t>...</a:t>
            </a:r>
            <a:r>
              <a:rPr b="1" lang="zh-HK">
                <a:solidFill>
                  <a:srgbClr val="FF0000"/>
                </a:solidFill>
              </a:rPr>
              <a:t>Update..Delete...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641050" y="1917025"/>
            <a:ext cx="82740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Hibernate provide </a:t>
            </a:r>
            <a:r>
              <a:rPr b="1" lang="zh-HK" sz="1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3 strategies to execute query. 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Query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using HQL language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SQLQuery: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using SQL language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Criteria</a:t>
            </a:r>
            <a:r>
              <a:rPr b="1" lang="zh-HK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&lt;Skip&gt;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get object directly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Query</a:t>
            </a:r>
            <a:r>
              <a:rPr b="1" lang="zh-HK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by sql:</a:t>
            </a:r>
            <a:endParaRPr b="1"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String sql = “SELECT * FROM TA”;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SQLQuery query = session.createSQLQuery(sql).addEntity(TeachAsistant.class);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List&lt;TeachAsistant&gt; ta = query.list();		//Return a list of results.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TeachAsistant ta = query.uniqueResult();      //Return the first result.	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6" name="Shape 376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4.2 &amp; 5 Query</a:t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x="5084025" y="1917025"/>
            <a:ext cx="1836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>
                <a:solidFill>
                  <a:srgbClr val="FF0000"/>
                </a:solidFill>
              </a:rPr>
              <a:t>Compare to JDBC: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50" y="2291600"/>
            <a:ext cx="3268531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/>
              <a:t>JDBC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727650" y="1283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6. Close session and session factory</a:t>
            </a:r>
            <a:endParaRPr/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783375" y="2256850"/>
            <a:ext cx="79863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Don’t forget close session and session factory! Note the order when you close them.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SessionFactory factory = ...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Session session = factory.openSession();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…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/* Execute sql commands with jdbc */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...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session.close();				</a:t>
            </a: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//Session should be close first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factory.close();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Hibernate Mapping</a:t>
            </a:r>
            <a:endParaRPr/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1297500" y="1966363"/>
            <a:ext cx="71229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>
                <a:solidFill>
                  <a:srgbClr val="000000"/>
                </a:solidFill>
              </a:rPr>
              <a:t>Assume we have:</a:t>
            </a:r>
            <a:endParaRPr>
              <a:solidFill>
                <a:srgbClr val="000000"/>
              </a:solidFill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zh-HK">
                <a:solidFill>
                  <a:srgbClr val="000000"/>
                </a:solidFill>
              </a:rPr>
              <a:t>Database: Enroll(</a:t>
            </a:r>
            <a:r>
              <a:rPr lang="zh-HK" u="sng">
                <a:solidFill>
                  <a:srgbClr val="000000"/>
                </a:solidFill>
              </a:rPr>
              <a:t>enrollId</a:t>
            </a:r>
            <a:r>
              <a:rPr lang="zh-HK">
                <a:solidFill>
                  <a:srgbClr val="000000"/>
                </a:solidFill>
              </a:rPr>
              <a:t>, </a:t>
            </a:r>
            <a:r>
              <a:rPr lang="zh-HK">
                <a:solidFill>
                  <a:srgbClr val="FF0000"/>
                </a:solidFill>
              </a:rPr>
              <a:t>studentId, courseId</a:t>
            </a:r>
            <a:r>
              <a:rPr lang="zh-HK">
                <a:solidFill>
                  <a:srgbClr val="000000"/>
                </a:solidFill>
              </a:rPr>
              <a:t>), Student(</a:t>
            </a:r>
            <a:r>
              <a:rPr lang="zh-HK" u="sng">
                <a:solidFill>
                  <a:srgbClr val="000000"/>
                </a:solidFill>
              </a:rPr>
              <a:t>studentId</a:t>
            </a:r>
            <a:r>
              <a:rPr lang="zh-HK">
                <a:solidFill>
                  <a:srgbClr val="000000"/>
                </a:solidFill>
              </a:rPr>
              <a:t>, name), Course(</a:t>
            </a:r>
            <a:r>
              <a:rPr lang="zh-HK" u="sng">
                <a:solidFill>
                  <a:srgbClr val="000000"/>
                </a:solidFill>
              </a:rPr>
              <a:t>courseId</a:t>
            </a:r>
            <a:r>
              <a:rPr lang="zh-HK">
                <a:solidFill>
                  <a:srgbClr val="000000"/>
                </a:solidFill>
              </a:rPr>
              <a:t>, name)</a:t>
            </a:r>
            <a:endParaRPr>
              <a:solidFill>
                <a:srgbClr val="000000"/>
              </a:solidFill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zh-HK">
                <a:solidFill>
                  <a:srgbClr val="000000"/>
                </a:solidFill>
              </a:rPr>
              <a:t>Java:   Enroll(eid, </a:t>
            </a:r>
            <a:r>
              <a:rPr lang="zh-HK">
                <a:solidFill>
                  <a:srgbClr val="FF0000"/>
                </a:solidFill>
              </a:rPr>
              <a:t>List&lt;Student&gt;, Course</a:t>
            </a:r>
            <a:r>
              <a:rPr lang="zh-HK">
                <a:solidFill>
                  <a:srgbClr val="000000"/>
                </a:solidFill>
              </a:rPr>
              <a:t>), Student(id, name), Course(id, name)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391" name="Shape 391"/>
          <p:cNvSpPr txBox="1"/>
          <p:nvPr/>
        </p:nvSpPr>
        <p:spPr>
          <a:xfrm>
            <a:off x="1519500" y="2821888"/>
            <a:ext cx="6253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Hibernate provides</a:t>
            </a:r>
            <a:endParaRPr b="1" i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392" name="Shape 392"/>
          <p:cNvSpPr txBox="1"/>
          <p:nvPr/>
        </p:nvSpPr>
        <p:spPr>
          <a:xfrm>
            <a:off x="1339500" y="3291000"/>
            <a:ext cx="7038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Entities, foreign key relationship in database &lt;--mapping to --&gt; Java Object, which is configurable.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XML mapping strategy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Annotation mapping strategy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	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1575375" y="4382700"/>
            <a:ext cx="7038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FF0000"/>
                </a:solidFill>
              </a:rPr>
              <a:t>Q: How does hibernate know a column ‘studentId’ in database should mapping to the field ‘id ’ of Student object?  </a:t>
            </a:r>
            <a:r>
              <a:rPr lang="zh-HK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727650" y="1283650"/>
            <a:ext cx="3939600" cy="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Data Mapping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zh-HK"/>
              <a:t>(</a:t>
            </a:r>
            <a:r>
              <a:rPr b="0" i="1" lang="zh-HK"/>
              <a:t>Java Object)</a:t>
            </a:r>
            <a:r>
              <a:rPr lang="zh-HK"/>
              <a:t> </a:t>
            </a:r>
            <a:endParaRPr/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19625" y="2070900"/>
            <a:ext cx="43269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Hibernate provides 2 mapping strategies: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aleway"/>
              <a:buChar char="●"/>
            </a:pPr>
            <a:r>
              <a:rPr b="1" lang="zh-HK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XML (Skip)</a:t>
            </a:r>
            <a:endParaRPr b="1" sz="14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Annotation	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zh-HK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@Entity : Java class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zh-HK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@Id : Primary key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zh-HK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@GeneratedValue : Automatically increate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zh-HK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@Column: A column in database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Foreign keys: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zh-HK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@ManyToMany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zh-HK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@OneToOne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zh-HK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@ManyToOne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zh-HK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@OneToMany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200" y="1691625"/>
            <a:ext cx="30289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200" y="2267813"/>
            <a:ext cx="21621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6225" y="4229300"/>
            <a:ext cx="5787776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3200" y="3522025"/>
            <a:ext cx="34861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727650" y="1283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Data Mapping</a:t>
            </a:r>
            <a:r>
              <a:rPr b="0" i="1" lang="zh-HK"/>
              <a:t>(Configuration file)</a:t>
            </a:r>
            <a:r>
              <a:rPr lang="zh-HK"/>
              <a:t> </a:t>
            </a:r>
            <a:endParaRPr/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19638" y="1640025"/>
            <a:ext cx="8189400" cy="16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need to add the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2 mapping strategies in to configuration file: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Hibernate recommend we use 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XML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configuration file</a:t>
            </a:r>
            <a:r>
              <a:rPr b="1" lang="zh-HK" sz="14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(So I skip “.properties” version)</a:t>
            </a:r>
            <a:endParaRPr b="1" sz="14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Annotation object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zh-HK" sz="1000">
                <a:solidFill>
                  <a:srgbClr val="000000"/>
                </a:solidFill>
                <a:highlight>
                  <a:srgbClr val="FEFEF2"/>
                </a:highlight>
                <a:latin typeface="Verdana"/>
                <a:ea typeface="Verdana"/>
                <a:cs typeface="Verdana"/>
                <a:sym typeface="Verdana"/>
              </a:rPr>
              <a:t>&lt;mapping class="entity.domain.Student"/&gt;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XML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object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	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zh-HK" sz="1000">
                <a:solidFill>
                  <a:srgbClr val="000000"/>
                </a:solidFill>
                <a:highlight>
                  <a:srgbClr val="FEFEF2"/>
                </a:highlight>
                <a:latin typeface="Verdana"/>
                <a:ea typeface="Verdana"/>
                <a:cs typeface="Verdana"/>
                <a:sym typeface="Verdana"/>
              </a:rPr>
              <a:t>&lt;mapping resources="entity/domain/TeachAsistant.hbm.xml"/&gt;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50" y="3188200"/>
            <a:ext cx="7343775" cy="1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Concepts</a:t>
            </a:r>
            <a:endParaRPr/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25675" y="1853850"/>
            <a:ext cx="66423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zh-HK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ORM: Object-Relational Mapping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zh-HK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JPA: Java Persistence API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○"/>
            </a:pPr>
            <a:r>
              <a:rPr lang="zh-HK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Higher level standard of ORM in Java.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zh-HK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Hibernate: a Java implementation for JPA.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/>
              <a:t>Hibernate</a:t>
            </a:r>
            <a:r>
              <a:rPr lang="zh-HK" sz="1200"/>
              <a:t> Demo</a:t>
            </a:r>
            <a:endParaRPr sz="1200"/>
          </a:p>
        </p:txBody>
      </p:sp>
      <p:sp>
        <p:nvSpPr>
          <p:cNvPr id="422" name="Shape 422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000">
                <a:solidFill>
                  <a:srgbClr val="FFFFFF"/>
                </a:solidFill>
              </a:rPr>
              <a:t>Demo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729450" y="2056375"/>
            <a:ext cx="72222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/>
              <a:t>Hibernate Advanced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592900" y="1905475"/>
            <a:ext cx="79464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can use Hibernate auto-ddl to </a:t>
            </a: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automatically create tables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based on our Java objects.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Set auto ddl in configuration file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Possible values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none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not activate auto ddl.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create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creates the schema necessary for your entities, </a:t>
            </a:r>
            <a:r>
              <a:rPr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destroying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any previous data.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update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update the schema to reflect the entities being persisted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valid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validate that the schema matches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create-drop: 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create the schema as in create above, but also drop the schema at the end of the session.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3" name="Shape 433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Auto DDL</a:t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725" y="2448975"/>
            <a:ext cx="49339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592900" y="1905475"/>
            <a:ext cx="79464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Reverse engineering allows you </a:t>
            </a: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generate Java objects automatically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based on entities in database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You need hibernate tools to do reverse engineering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 eclipse：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Step 1. Download JBoss tools in eclipse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zh-HK" sz="1400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https://marketplace.eclipse.org/content/jboss-tools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Other steps: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zh-HK" sz="1400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https://www.javacodegeeks.com/2013/10/step-by-step-auto-code-generation-for-pojo-domain-java-classes-and-hbm-using-eclipse-hibernate-plugin.html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0" name="Shape 440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Reverse Engineering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592900" y="1905475"/>
            <a:ext cx="84219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Hibernate support hibernate specified query language (HQL)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HQL is 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Java object oriented</a:t>
            </a: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Tutorial for HQL: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zh-HK" sz="1400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https://docs.jboss.org/hibernate/orm/3.3/reference/en-US/html/queryhql.html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Code for query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String hql = “from Student”;  </a:t>
            </a:r>
            <a:r>
              <a:rPr b="1" lang="zh-HK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//Note: Student can not be student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Query q = session.createQuery(hql);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List&lt;Student&gt; list = q.list();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6" name="Shape 446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HQ</a:t>
            </a:r>
            <a:r>
              <a:rPr lang="zh-HK"/>
              <a:t>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Why JDBC?</a:t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295325" y="2078875"/>
            <a:ext cx="7122900" cy="10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>
                <a:solidFill>
                  <a:srgbClr val="000000"/>
                </a:solidFill>
              </a:rPr>
              <a:t>Suppose we build a project with a database.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>
                <a:solidFill>
                  <a:srgbClr val="000000"/>
                </a:solidFill>
              </a:rPr>
              <a:t>Now we have Java or Python programs.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>
                <a:solidFill>
                  <a:srgbClr val="000000"/>
                </a:solidFill>
              </a:rPr>
              <a:t>Q: How to access database using programming language?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633175" y="2947400"/>
            <a:ext cx="5181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Answer: JDBC or ODBC</a:t>
            </a:r>
            <a:endParaRPr b="1" i="1"/>
          </a:p>
        </p:txBody>
      </p:sp>
      <p:sp>
        <p:nvSpPr>
          <p:cNvPr id="204" name="Shape 204"/>
          <p:cNvSpPr txBox="1"/>
          <p:nvPr/>
        </p:nvSpPr>
        <p:spPr>
          <a:xfrm>
            <a:off x="1297500" y="3328500"/>
            <a:ext cx="70389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ODBC (Open DataBase Connectivity）is design for C, C++, C# and VB.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JDBC (Java DataBase Connectivity) is design for Java.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For different version of database, we have different version of JDBC driver to match it.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	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Conection pool</a:t>
            </a:r>
            <a:endParaRPr/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1297500" y="1973900"/>
            <a:ext cx="7122900" cy="10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>
                <a:solidFill>
                  <a:srgbClr val="000000"/>
                </a:solidFill>
              </a:rPr>
              <a:t>Assume our project have 10, 000 requests from different ip location, every request plan to do INSERT/UPDATE/DELETE/QUERY in our database</a:t>
            </a:r>
            <a:r>
              <a:rPr lang="zh-HK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>
                <a:solidFill>
                  <a:srgbClr val="000000"/>
                </a:solidFill>
              </a:rPr>
              <a:t>Q: If for JDBC version, how many connections do we need to build to access database? (For simply, assume each request only do one operation).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53" name="Shape 453"/>
          <p:cNvSpPr txBox="1"/>
          <p:nvPr/>
        </p:nvSpPr>
        <p:spPr>
          <a:xfrm>
            <a:off x="1633175" y="2947400"/>
            <a:ext cx="67032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Answer: 10, 000 request. Because we need create</a:t>
            </a:r>
            <a:r>
              <a:rPr b="1" i="1" lang="zh-HK">
                <a:solidFill>
                  <a:srgbClr val="FF0000"/>
                </a:solidFill>
              </a:rPr>
              <a:t> </a:t>
            </a:r>
            <a:r>
              <a:rPr b="1" i="1" lang="zh-HK"/>
              <a:t>connection(</a:t>
            </a:r>
            <a:r>
              <a:rPr b="1" i="1" lang="zh-HK">
                <a:solidFill>
                  <a:srgbClr val="FF0000"/>
                </a:solidFill>
              </a:rPr>
              <a:t>init</a:t>
            </a:r>
            <a:r>
              <a:rPr b="1" i="1" lang="zh-HK"/>
              <a:t>) and close connection(</a:t>
            </a:r>
            <a:r>
              <a:rPr b="1" i="1" lang="zh-HK">
                <a:solidFill>
                  <a:srgbClr val="FF0000"/>
                </a:solidFill>
              </a:rPr>
              <a:t>destroy</a:t>
            </a:r>
            <a:r>
              <a:rPr b="1" i="1" lang="zh-HK"/>
              <a:t>) 10, 000 times. </a:t>
            </a:r>
            <a:endParaRPr b="1" i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What is the </a:t>
            </a:r>
            <a:r>
              <a:rPr b="1" i="1" lang="zh-HK">
                <a:solidFill>
                  <a:srgbClr val="FF0000"/>
                </a:solidFill>
              </a:rPr>
              <a:t>overhead</a:t>
            </a:r>
            <a:r>
              <a:rPr b="1" i="1" lang="zh-HK"/>
              <a:t>? Is there any improvement?</a:t>
            </a:r>
            <a:endParaRPr b="1" i="1"/>
          </a:p>
        </p:txBody>
      </p:sp>
      <p:sp>
        <p:nvSpPr>
          <p:cNvPr id="454" name="Shape 454"/>
          <p:cNvSpPr txBox="1"/>
          <p:nvPr/>
        </p:nvSpPr>
        <p:spPr>
          <a:xfrm>
            <a:off x="1339500" y="3708800"/>
            <a:ext cx="70389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SessionFactory maintain a list of connections 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minimal size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maximal size)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b="1" lang="zh-HK" sz="1300">
                <a:latin typeface="Lato"/>
                <a:ea typeface="Lato"/>
                <a:cs typeface="Lato"/>
                <a:sym typeface="Lato"/>
              </a:rPr>
              <a:t>Open session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: pick one connection from connection list, if no 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available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 connection, create a new connection.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b="1" lang="zh-HK" sz="1300">
                <a:latin typeface="Lato"/>
                <a:ea typeface="Lato"/>
                <a:cs typeface="Lato"/>
                <a:sym typeface="Lato"/>
              </a:rPr>
              <a:t>Close session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: return connection back to connection list,  instead of destroy it.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b="1" lang="zh-HK" sz="1300">
                <a:latin typeface="Lato"/>
                <a:ea typeface="Lato"/>
                <a:cs typeface="Lato"/>
                <a:sym typeface="Lato"/>
              </a:rPr>
              <a:t>Close </a:t>
            </a:r>
            <a:r>
              <a:rPr b="1" lang="zh-HK" sz="1300">
                <a:latin typeface="Lato"/>
                <a:ea typeface="Lato"/>
                <a:cs typeface="Lato"/>
                <a:sym typeface="Lato"/>
              </a:rPr>
              <a:t>sessionfactory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destroy</a:t>
            </a:r>
            <a:r>
              <a:rPr lang="zh-HK" sz="1300">
                <a:latin typeface="Lato"/>
                <a:ea typeface="Lato"/>
                <a:cs typeface="Lato"/>
                <a:sym typeface="Lato"/>
              </a:rPr>
              <a:t> all connections.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300">
                <a:latin typeface="Lato"/>
                <a:ea typeface="Lato"/>
                <a:cs typeface="Lato"/>
                <a:sym typeface="Lato"/>
              </a:rPr>
              <a:t>	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1444425" y="1701450"/>
            <a:ext cx="5181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HK"/>
              <a:t>Why we need connection pool?</a:t>
            </a:r>
            <a:endParaRPr b="1"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592900" y="1905475"/>
            <a:ext cx="84219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can set Connection pool in Hibernate Configuration file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1" name="Shape 461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Connection pool</a:t>
            </a:r>
            <a:endParaRPr/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88" y="2678100"/>
            <a:ext cx="64293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592900" y="1905475"/>
            <a:ext cx="84219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Recall we can mark a class, a field or a method.  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Reflection(Java advanced)</a:t>
            </a:r>
            <a:endParaRPr/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950" y="2251450"/>
            <a:ext cx="30289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1185775" y="2819200"/>
            <a:ext cx="565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Q: How hiberate know the class name is  </a:t>
            </a:r>
            <a:r>
              <a:rPr b="1" lang="zh-HK"/>
              <a:t>“</a:t>
            </a:r>
            <a:r>
              <a:rPr b="1" lang="zh-HK">
                <a:solidFill>
                  <a:srgbClr val="FF0000"/>
                </a:solidFill>
              </a:rPr>
              <a:t>TeachAssistant</a:t>
            </a:r>
            <a:r>
              <a:rPr b="1" lang="zh-HK"/>
              <a:t>”</a:t>
            </a:r>
            <a:r>
              <a:rPr b="1" lang="zh-HK"/>
              <a:t>?</a:t>
            </a:r>
            <a:endParaRPr b="1"/>
          </a:p>
        </p:txBody>
      </p:sp>
      <p:sp>
        <p:nvSpPr>
          <p:cNvPr id="471" name="Shape 471"/>
          <p:cNvSpPr txBox="1"/>
          <p:nvPr/>
        </p:nvSpPr>
        <p:spPr>
          <a:xfrm>
            <a:off x="1185775" y="3127900"/>
            <a:ext cx="78291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Reflection provides the following functionalities: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zh-HK" sz="1200"/>
              <a:t>C</a:t>
            </a:r>
            <a:r>
              <a:rPr b="1" lang="zh-HK" sz="1200"/>
              <a:t>lass </a:t>
            </a:r>
            <a:endParaRPr b="1"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HK" sz="1200"/>
              <a:t>Get class </a:t>
            </a:r>
            <a:r>
              <a:rPr lang="zh-HK" sz="1200"/>
              <a:t>name, class type, annotations based on an object.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HK" sz="1200"/>
              <a:t>F</a:t>
            </a:r>
            <a:r>
              <a:rPr b="1" lang="zh-HK" sz="1200"/>
              <a:t>ield </a:t>
            </a:r>
            <a:endParaRPr b="1"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HK" sz="1200"/>
              <a:t>Get </a:t>
            </a:r>
            <a:r>
              <a:rPr lang="zh-HK" sz="1200"/>
              <a:t>name, type, annotations based on class.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HK" sz="1200"/>
              <a:t>Get and set value for a field in detail object.   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</a:pPr>
            <a:r>
              <a:rPr b="1" lang="zh-HK" sz="1200">
                <a:solidFill>
                  <a:srgbClr val="999999"/>
                </a:solidFill>
              </a:rPr>
              <a:t>M</a:t>
            </a:r>
            <a:r>
              <a:rPr b="1" lang="zh-HK" sz="1200">
                <a:solidFill>
                  <a:srgbClr val="999999"/>
                </a:solidFill>
              </a:rPr>
              <a:t>ethod &lt;Skip&gt; </a:t>
            </a:r>
            <a:endParaRPr b="1" sz="1200">
              <a:solidFill>
                <a:srgbClr val="999999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HK" sz="1200"/>
              <a:t>Get method </a:t>
            </a:r>
            <a:r>
              <a:rPr lang="zh-HK" sz="1200"/>
              <a:t>name, annotations, required parameters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HK" sz="1200"/>
              <a:t>invoke method with several parameters</a:t>
            </a:r>
            <a:endParaRPr sz="1200">
              <a:solidFill>
                <a:srgbClr val="99999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/>
              <a:t>Reflection</a:t>
            </a:r>
            <a:r>
              <a:rPr lang="zh-HK" sz="1200"/>
              <a:t> Demo</a:t>
            </a:r>
            <a:endParaRPr sz="1200"/>
          </a:p>
        </p:txBody>
      </p:sp>
      <p:sp>
        <p:nvSpPr>
          <p:cNvPr id="477" name="Shape 477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000">
                <a:solidFill>
                  <a:srgbClr val="FFFFFF"/>
                </a:solidFill>
              </a:rPr>
              <a:t>Demo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idx="1" type="body"/>
          </p:nvPr>
        </p:nvSpPr>
        <p:spPr>
          <a:xfrm>
            <a:off x="592900" y="1905475"/>
            <a:ext cx="84219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Recall we can mark a class, a field or a method. If we try to mark entity for a field:  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3" name="Shape 483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Annotation</a:t>
            </a:r>
            <a:r>
              <a:rPr lang="zh-HK"/>
              <a:t>(Java advanced)</a:t>
            </a:r>
            <a:endParaRPr/>
          </a:p>
        </p:txBody>
      </p: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950" y="2251450"/>
            <a:ext cx="30289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1185775" y="2819200"/>
            <a:ext cx="7741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Now we can get annotations based on reflection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Q: How to implement an annotation, how do I know the @Entity is only for a java class?</a:t>
            </a:r>
            <a:endParaRPr b="1"/>
          </a:p>
        </p:txBody>
      </p:sp>
      <p:sp>
        <p:nvSpPr>
          <p:cNvPr id="486" name="Shape 486"/>
          <p:cNvSpPr txBox="1"/>
          <p:nvPr/>
        </p:nvSpPr>
        <p:spPr>
          <a:xfrm>
            <a:off x="1579400" y="3611075"/>
            <a:ext cx="2589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Answer: Annotation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	</a:t>
            </a:r>
            <a:endParaRPr/>
          </a:p>
        </p:txBody>
      </p:sp>
      <p:pic>
        <p:nvPicPr>
          <p:cNvPr id="487" name="Shape 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275" y="2356013"/>
            <a:ext cx="333375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592900" y="1905475"/>
            <a:ext cx="84219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Meta - annotation</a:t>
            </a: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 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3" name="Shape 493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Annotation(Java advanced)</a:t>
            </a:r>
            <a:endParaRPr/>
          </a:p>
        </p:txBody>
      </p:sp>
      <p:sp>
        <p:nvSpPr>
          <p:cNvPr id="494" name="Shape 494"/>
          <p:cNvSpPr txBox="1"/>
          <p:nvPr/>
        </p:nvSpPr>
        <p:spPr>
          <a:xfrm>
            <a:off x="1115800" y="2395175"/>
            <a:ext cx="81351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Meta - annotation: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HK" sz="1200"/>
              <a:t>Target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HK" sz="1200"/>
              <a:t>Type: Only allow programmer mark this annotation on a class.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HK" sz="1200"/>
              <a:t>Method: Only allow programmer mark this annotation on a method.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HK" sz="1200"/>
              <a:t>Field: Only allow programmer mark this annotation on a field.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HK" sz="1200"/>
              <a:t>Retention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HK" sz="1200"/>
              <a:t>Runtime: visible when JVM running.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HK" sz="1200"/>
              <a:t>Source: Only visible on source file.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HK" sz="1200"/>
              <a:t>Class: Only visible when compiling.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</a:pPr>
            <a:r>
              <a:rPr lang="zh-HK" sz="1200">
                <a:solidFill>
                  <a:srgbClr val="999999"/>
                </a:solidFill>
              </a:rPr>
              <a:t>Documented &lt;Skip&gt;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</a:pPr>
            <a:r>
              <a:rPr lang="zh-HK" sz="1200">
                <a:solidFill>
                  <a:srgbClr val="999999"/>
                </a:solidFill>
              </a:rPr>
              <a:t>Inherited &lt;Skip&gt;</a:t>
            </a:r>
            <a:endParaRPr sz="1200">
              <a:solidFill>
                <a:srgbClr val="99999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/>
              <a:t>Annotations</a:t>
            </a:r>
            <a:r>
              <a:rPr lang="zh-HK" sz="1200"/>
              <a:t> Demo</a:t>
            </a:r>
            <a:endParaRPr sz="1200"/>
          </a:p>
        </p:txBody>
      </p:sp>
      <p:sp>
        <p:nvSpPr>
          <p:cNvPr id="500" name="Shape 500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000">
                <a:solidFill>
                  <a:srgbClr val="FFFFFF"/>
                </a:solidFill>
              </a:rPr>
              <a:t>Demo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729450" y="2056375"/>
            <a:ext cx="77343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/>
              <a:t>Simple </a:t>
            </a:r>
            <a:r>
              <a:rPr lang="zh-HK"/>
              <a:t>Hibernate Implementation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Configuration</a:t>
            </a: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765900" y="2001550"/>
            <a:ext cx="81351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Hibernate Configuration Object: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Responsibilities: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/>
              <a:t>load configuration from XML or .properties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load url, username, password to access database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show-sql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set auto-ddl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set connection pool</a:t>
            </a: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958325" y="3665175"/>
            <a:ext cx="64995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Simple Implementation:</a:t>
            </a:r>
            <a:endParaRPr b="1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/>
              <a:t>Hard code the url, name, password in configuration object.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SessionFactory</a:t>
            </a:r>
            <a:endParaRPr/>
          </a:p>
        </p:txBody>
      </p:sp>
      <p:sp>
        <p:nvSpPr>
          <p:cNvPr id="518" name="Shape 518"/>
          <p:cNvSpPr txBox="1"/>
          <p:nvPr/>
        </p:nvSpPr>
        <p:spPr>
          <a:xfrm>
            <a:off x="932700" y="2857800"/>
            <a:ext cx="69648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Hibernate Session Factory: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Responsibilities: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HK"/>
              <a:t>load different session implemetation for different database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HK"/>
              <a:t>Because different database have different grammar and dialect.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/>
              <a:t>Maintain connection pool.</a:t>
            </a:r>
            <a:endParaRPr/>
          </a:p>
        </p:txBody>
      </p:sp>
      <p:sp>
        <p:nvSpPr>
          <p:cNvPr id="519" name="Shape 519"/>
          <p:cNvSpPr txBox="1"/>
          <p:nvPr/>
        </p:nvSpPr>
        <p:spPr>
          <a:xfrm>
            <a:off x="958325" y="3951325"/>
            <a:ext cx="64995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Simple Implementation: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/>
              <a:t>I only implement MySQLSessionFactory with very simple code</a:t>
            </a:r>
            <a:r>
              <a:rPr lang="zh-HK"/>
              <a:t>.</a:t>
            </a:r>
            <a:endParaRPr/>
          </a:p>
        </p:txBody>
      </p:sp>
      <p:sp>
        <p:nvSpPr>
          <p:cNvPr id="520" name="Shape 520"/>
          <p:cNvSpPr txBox="1"/>
          <p:nvPr/>
        </p:nvSpPr>
        <p:spPr>
          <a:xfrm>
            <a:off x="932700" y="2020150"/>
            <a:ext cx="8135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Factory design pattern</a:t>
            </a:r>
            <a:r>
              <a:rPr b="1" lang="zh-HK"/>
              <a:t>: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HK"/>
              <a:t>Create different object but have same interface based on configuration.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 u="sng">
                <a:latin typeface="Raleway"/>
                <a:ea typeface="Raleway"/>
                <a:cs typeface="Raleway"/>
                <a:sym typeface="Raleway"/>
              </a:rPr>
              <a:t>https://en.wikipedia.org/wiki/Factory_method_pattern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JDBC Introduction</a:t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295325" y="2078875"/>
            <a:ext cx="7122900" cy="29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JDBC is a Java API for communicating with database systems supporting SQL.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JDBC supports a variety of features for </a:t>
            </a:r>
            <a:r>
              <a:rPr b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querying</a:t>
            </a: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updating</a:t>
            </a: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data, and for retrieving query results.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JDBC also supports </a:t>
            </a:r>
            <a:r>
              <a:rPr b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metadata retrieval</a:t>
            </a: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such as querying about relations present in the database and the names and types of relation attributes.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for communicating with the database: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a </a:t>
            </a:r>
            <a:r>
              <a:rPr b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“statement” object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Execute queries using the </a:t>
            </a:r>
            <a:r>
              <a:rPr b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object to send queries and fetch results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Exception mechanism to handle errors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Session</a:t>
            </a:r>
            <a:endParaRPr/>
          </a:p>
        </p:txBody>
      </p:sp>
      <p:sp>
        <p:nvSpPr>
          <p:cNvPr id="526" name="Shape 526"/>
          <p:cNvSpPr txBox="1"/>
          <p:nvPr/>
        </p:nvSpPr>
        <p:spPr>
          <a:xfrm>
            <a:off x="765900" y="2001550"/>
            <a:ext cx="8135100" cy="1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Hibernate Session: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Responsibilities: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/>
              <a:t>Support insert/update/delete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session.save(</a:t>
            </a:r>
            <a:r>
              <a:rPr lang="zh-HK">
                <a:solidFill>
                  <a:srgbClr val="999999"/>
                </a:solidFill>
              </a:rPr>
              <a:t>object</a:t>
            </a:r>
            <a:r>
              <a:rPr lang="zh-HK"/>
              <a:t>);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session.delete(</a:t>
            </a:r>
            <a:r>
              <a:rPr lang="zh-HK">
                <a:solidFill>
                  <a:srgbClr val="999999"/>
                </a:solidFill>
              </a:rPr>
              <a:t>object</a:t>
            </a:r>
            <a:r>
              <a:rPr lang="zh-HK"/>
              <a:t>);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/>
              <a:t>Support sql query and hql query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SQLQuery q = session.createSQLQuery(</a:t>
            </a:r>
            <a:r>
              <a:rPr lang="zh-HK">
                <a:solidFill>
                  <a:srgbClr val="999999"/>
                </a:solidFill>
              </a:rPr>
              <a:t>sql</a:t>
            </a:r>
            <a:r>
              <a:rPr lang="zh-HK"/>
              <a:t>).addEntity(</a:t>
            </a:r>
            <a:r>
              <a:rPr lang="zh-HK">
                <a:solidFill>
                  <a:srgbClr val="999999"/>
                </a:solidFill>
              </a:rPr>
              <a:t>object</a:t>
            </a:r>
            <a:r>
              <a:rPr lang="zh-HK"/>
              <a:t>.class);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Query q = session.createQuery(</a:t>
            </a:r>
            <a:r>
              <a:rPr lang="zh-HK">
                <a:solidFill>
                  <a:srgbClr val="999999"/>
                </a:solidFill>
              </a:rPr>
              <a:t>hql</a:t>
            </a:r>
            <a:r>
              <a:rPr lang="zh-HK"/>
              <a:t>); </a:t>
            </a:r>
            <a:endParaRPr/>
          </a:p>
        </p:txBody>
      </p:sp>
      <p:sp>
        <p:nvSpPr>
          <p:cNvPr id="527" name="Shape 527"/>
          <p:cNvSpPr txBox="1"/>
          <p:nvPr/>
        </p:nvSpPr>
        <p:spPr>
          <a:xfrm>
            <a:off x="772950" y="3796550"/>
            <a:ext cx="64995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Simple Implementation: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/>
              <a:t>Support insert/update/delete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session.save(</a:t>
            </a:r>
            <a:r>
              <a:rPr lang="zh-HK">
                <a:solidFill>
                  <a:srgbClr val="999999"/>
                </a:solidFill>
              </a:rPr>
              <a:t>object</a:t>
            </a:r>
            <a:r>
              <a:rPr lang="zh-HK"/>
              <a:t>);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session.delete(</a:t>
            </a:r>
            <a:r>
              <a:rPr lang="zh-HK">
                <a:solidFill>
                  <a:srgbClr val="999999"/>
                </a:solidFill>
              </a:rPr>
              <a:t>object</a:t>
            </a:r>
            <a:r>
              <a:rPr lang="zh-HK"/>
              <a:t>);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729450" y="1318650"/>
            <a:ext cx="6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Annotation and Data mapping</a:t>
            </a: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765900" y="2001550"/>
            <a:ext cx="81351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Hibernate version is more complicated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>
                <a:solidFill>
                  <a:srgbClr val="999999"/>
                </a:solidFill>
              </a:rPr>
              <a:t>&lt;Skip&gt;</a:t>
            </a:r>
            <a:r>
              <a:rPr lang="zh-HK">
                <a:solidFill>
                  <a:srgbClr val="999999"/>
                </a:solidFill>
              </a:rPr>
              <a:t>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816450" y="2667850"/>
            <a:ext cx="69999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Simple Implementation: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HK"/>
              <a:t>Technique</a:t>
            </a:r>
            <a:r>
              <a:rPr b="1" lang="zh-HK"/>
              <a:t> used: reflection, annotation</a:t>
            </a:r>
            <a:endParaRPr b="1"/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/>
              <a:t>Support read annotations</a:t>
            </a:r>
            <a:endParaRPr/>
          </a:p>
          <a:p>
            <a:pPr indent="-317500" lvl="1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@Entity</a:t>
            </a:r>
            <a:endParaRPr/>
          </a:p>
          <a:p>
            <a:pPr indent="-317500" lvl="1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@Id</a:t>
            </a:r>
            <a:endParaRPr/>
          </a:p>
          <a:p>
            <a:pPr indent="-317500" lvl="1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@Column</a:t>
            </a:r>
            <a:endParaRPr/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HK"/>
              <a:t>Support map the data in java to the data in database.</a:t>
            </a:r>
            <a:endParaRPr/>
          </a:p>
          <a:p>
            <a:pPr indent="-317500" lvl="1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Get and inject data to an object use java reflection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/>
              <a:t>Simple hibernate</a:t>
            </a:r>
            <a:r>
              <a:rPr lang="zh-HK" sz="1200"/>
              <a:t> Demo</a:t>
            </a:r>
            <a:endParaRPr sz="1200"/>
          </a:p>
        </p:txBody>
      </p:sp>
      <p:sp>
        <p:nvSpPr>
          <p:cNvPr id="540" name="Shape 540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000">
                <a:solidFill>
                  <a:srgbClr val="FFFFFF"/>
                </a:solidFill>
              </a:rPr>
              <a:t>Demo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800">
                <a:solidFill>
                  <a:srgbClr val="000000"/>
                </a:solidFill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/>
              <a:t>Simple hibernate Demo</a:t>
            </a:r>
            <a:endParaRPr sz="1200"/>
          </a:p>
        </p:txBody>
      </p:sp>
      <p:sp>
        <p:nvSpPr>
          <p:cNvPr id="551" name="Shape 551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000">
                <a:solidFill>
                  <a:srgbClr val="FFFFFF"/>
                </a:solidFill>
              </a:rPr>
              <a:t>Demo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JDBC Architecture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zh-HK"/>
              <a:t>01</a:t>
            </a:r>
            <a:endParaRPr b="0"/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JDBC consists of two parts: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i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JDBC API, a purely Java-based API</a:t>
            </a:r>
            <a:endParaRPr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i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JDBC Driver Manager ,which communicates with vendor-specific drivers that perform the real communication with the database.</a:t>
            </a:r>
            <a:endParaRPr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900" y="1235850"/>
            <a:ext cx="4215074" cy="328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JDBC Architecture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zh-HK"/>
              <a:t>02</a:t>
            </a:r>
            <a:endParaRPr b="0"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625" y="806215"/>
            <a:ext cx="4582401" cy="386831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JDBC internal: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i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vendor-specified driver have different connect stratigies for database server </a:t>
            </a:r>
            <a:r>
              <a:rPr i="1" lang="zh-HK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000000"/>
                </a:solidFill>
              </a:rPr>
              <a:t>7 Steps in using JDBC</a:t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25" y="2618050"/>
            <a:ext cx="5695805" cy="22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idx="1" type="body"/>
          </p:nvPr>
        </p:nvSpPr>
        <p:spPr>
          <a:xfrm>
            <a:off x="4792450" y="1318650"/>
            <a:ext cx="3554100" cy="18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1. Load the driver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2. Define the Connection URL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3. Establish the Connection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4. Create a Statement object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5. Execute a query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6. Process the results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/>
              <a:t>7. Close the connection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Step 0. Import external jar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1295325" y="2078875"/>
            <a:ext cx="7448100" cy="29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use a JDBC driver, we must download and import the related library(jar file) from driver provider.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zh-HK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Demo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